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3" r:id="rId7"/>
    <p:sldId id="260" r:id="rId8"/>
    <p:sldId id="262" r:id="rId9"/>
    <p:sldId id="264" r:id="rId10"/>
    <p:sldId id="266"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5" d="100"/>
          <a:sy n="125" d="100"/>
        </p:scale>
        <p:origin x="2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DBA9B3E-E818-499B-ABCC-780D0A803AC7}"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36A7-4BFC-4FD6-BEB9-F9EA256F826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549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BA9B3E-E818-499B-ABCC-780D0A803AC7}"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36A7-4BFC-4FD6-BEB9-F9EA256F8262}" type="slidenum">
              <a:rPr lang="en-US" smtClean="0"/>
              <a:t>‹#›</a:t>
            </a:fld>
            <a:endParaRPr lang="en-US"/>
          </a:p>
        </p:txBody>
      </p:sp>
    </p:spTree>
    <p:extLst>
      <p:ext uri="{BB962C8B-B14F-4D97-AF65-F5344CB8AC3E}">
        <p14:creationId xmlns:p14="http://schemas.microsoft.com/office/powerpoint/2010/main" val="1174436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BA9B3E-E818-499B-ABCC-780D0A803AC7}"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36A7-4BFC-4FD6-BEB9-F9EA256F8262}"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666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BA9B3E-E818-499B-ABCC-780D0A803AC7}"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36A7-4BFC-4FD6-BEB9-F9EA256F8262}" type="slidenum">
              <a:rPr lang="en-US" smtClean="0"/>
              <a:t>‹#›</a:t>
            </a:fld>
            <a:endParaRPr lang="en-US"/>
          </a:p>
        </p:txBody>
      </p:sp>
    </p:spTree>
    <p:extLst>
      <p:ext uri="{BB962C8B-B14F-4D97-AF65-F5344CB8AC3E}">
        <p14:creationId xmlns:p14="http://schemas.microsoft.com/office/powerpoint/2010/main" val="391975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BA9B3E-E818-499B-ABCC-780D0A803AC7}"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36A7-4BFC-4FD6-BEB9-F9EA256F826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803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BA9B3E-E818-499B-ABCC-780D0A803AC7}" type="datetimeFigureOut">
              <a:rPr lang="en-US" smtClean="0"/>
              <a:t>8/13/2020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936A7-4BFC-4FD6-BEB9-F9EA256F8262}" type="slidenum">
              <a:rPr lang="en-US" smtClean="0"/>
              <a:t>‹#›</a:t>
            </a:fld>
            <a:endParaRPr lang="en-US"/>
          </a:p>
        </p:txBody>
      </p:sp>
    </p:spTree>
    <p:extLst>
      <p:ext uri="{BB962C8B-B14F-4D97-AF65-F5344CB8AC3E}">
        <p14:creationId xmlns:p14="http://schemas.microsoft.com/office/powerpoint/2010/main" val="1301754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BA9B3E-E818-499B-ABCC-780D0A803AC7}"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3936A7-4BFC-4FD6-BEB9-F9EA256F8262}" type="slidenum">
              <a:rPr lang="en-US" smtClean="0"/>
              <a:t>‹#›</a:t>
            </a:fld>
            <a:endParaRPr lang="en-US"/>
          </a:p>
        </p:txBody>
      </p:sp>
    </p:spTree>
    <p:extLst>
      <p:ext uri="{BB962C8B-B14F-4D97-AF65-F5344CB8AC3E}">
        <p14:creationId xmlns:p14="http://schemas.microsoft.com/office/powerpoint/2010/main" val="173348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BA9B3E-E818-499B-ABCC-780D0A803AC7}" type="datetimeFigureOut">
              <a:rPr lang="en-US" smtClean="0"/>
              <a:t>8/13/2020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3936A7-4BFC-4FD6-BEB9-F9EA256F8262}" type="slidenum">
              <a:rPr lang="en-US" smtClean="0"/>
              <a:t>‹#›</a:t>
            </a:fld>
            <a:endParaRPr lang="en-US"/>
          </a:p>
        </p:txBody>
      </p:sp>
    </p:spTree>
    <p:extLst>
      <p:ext uri="{BB962C8B-B14F-4D97-AF65-F5344CB8AC3E}">
        <p14:creationId xmlns:p14="http://schemas.microsoft.com/office/powerpoint/2010/main" val="4045011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A9B3E-E818-499B-ABCC-780D0A803AC7}" type="datetimeFigureOut">
              <a:rPr lang="en-US" smtClean="0"/>
              <a:t>8/13/2020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3936A7-4BFC-4FD6-BEB9-F9EA256F8262}" type="slidenum">
              <a:rPr lang="en-US" smtClean="0"/>
              <a:t>‹#›</a:t>
            </a:fld>
            <a:endParaRPr lang="en-US"/>
          </a:p>
        </p:txBody>
      </p:sp>
    </p:spTree>
    <p:extLst>
      <p:ext uri="{BB962C8B-B14F-4D97-AF65-F5344CB8AC3E}">
        <p14:creationId xmlns:p14="http://schemas.microsoft.com/office/powerpoint/2010/main" val="163883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BA9B3E-E818-499B-ABCC-780D0A803AC7}" type="datetimeFigureOut">
              <a:rPr lang="en-US" smtClean="0"/>
              <a:t>8/13/2020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936A7-4BFC-4FD6-BEB9-F9EA256F8262}" type="slidenum">
              <a:rPr lang="en-US" smtClean="0"/>
              <a:t>‹#›</a:t>
            </a:fld>
            <a:endParaRPr lang="en-US"/>
          </a:p>
        </p:txBody>
      </p:sp>
    </p:spTree>
    <p:extLst>
      <p:ext uri="{BB962C8B-B14F-4D97-AF65-F5344CB8AC3E}">
        <p14:creationId xmlns:p14="http://schemas.microsoft.com/office/powerpoint/2010/main" val="3356318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BA9B3E-E818-499B-ABCC-780D0A803AC7}" type="datetimeFigureOut">
              <a:rPr lang="en-US" smtClean="0"/>
              <a:t>8/13/2020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936A7-4BFC-4FD6-BEB9-F9EA256F826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24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BA9B3E-E818-499B-ABCC-780D0A803AC7}" type="datetimeFigureOut">
              <a:rPr lang="en-US" smtClean="0"/>
              <a:t>8/13/2020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73936A7-4BFC-4FD6-BEB9-F9EA256F8262}"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5056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8A85-F0ED-4114-8759-1A70FCC735C5}"/>
              </a:ext>
            </a:extLst>
          </p:cNvPr>
          <p:cNvSpPr>
            <a:spLocks noGrp="1"/>
          </p:cNvSpPr>
          <p:nvPr>
            <p:ph type="ctrTitle"/>
          </p:nvPr>
        </p:nvSpPr>
        <p:spPr/>
        <p:txBody>
          <a:bodyPr/>
          <a:lstStyle/>
          <a:p>
            <a:r>
              <a:rPr lang="en-US" dirty="0"/>
              <a:t>Using Data Science for business purpose</a:t>
            </a:r>
          </a:p>
        </p:txBody>
      </p:sp>
      <p:sp>
        <p:nvSpPr>
          <p:cNvPr id="3" name="Subtitle 2">
            <a:extLst>
              <a:ext uri="{FF2B5EF4-FFF2-40B4-BE49-F238E27FC236}">
                <a16:creationId xmlns:a16="http://schemas.microsoft.com/office/drawing/2014/main" id="{DBC193AA-8CDC-4CD9-B6C1-A26876C4CF9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84473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DDD7-24F8-4F9C-9A91-36C1268D3E9A}"/>
              </a:ext>
            </a:extLst>
          </p:cNvPr>
          <p:cNvSpPr>
            <a:spLocks noGrp="1"/>
          </p:cNvSpPr>
          <p:nvPr>
            <p:ph type="title"/>
          </p:nvPr>
        </p:nvSpPr>
        <p:spPr/>
        <p:txBody>
          <a:bodyPr>
            <a:normAutofit/>
          </a:bodyPr>
          <a:lstStyle/>
          <a:p>
            <a:r>
              <a:rPr lang="en-US" dirty="0"/>
              <a:t>Cyan cluster: Cluster 3 (places with many exercise venues)</a:t>
            </a:r>
          </a:p>
        </p:txBody>
      </p:sp>
      <p:pic>
        <p:nvPicPr>
          <p:cNvPr id="5" name="Content Placeholder 4">
            <a:extLst>
              <a:ext uri="{FF2B5EF4-FFF2-40B4-BE49-F238E27FC236}">
                <a16:creationId xmlns:a16="http://schemas.microsoft.com/office/drawing/2014/main" id="{A892DAEB-A10B-440B-ABFF-1C1C677122AE}"/>
              </a:ext>
            </a:extLst>
          </p:cNvPr>
          <p:cNvPicPr>
            <a:picLocks noGrp="1" noChangeAspect="1"/>
          </p:cNvPicPr>
          <p:nvPr>
            <p:ph idx="1"/>
          </p:nvPr>
        </p:nvPicPr>
        <p:blipFill>
          <a:blip r:embed="rId2"/>
          <a:stretch>
            <a:fillRect/>
          </a:stretch>
        </p:blipFill>
        <p:spPr>
          <a:xfrm>
            <a:off x="838200" y="2424968"/>
            <a:ext cx="10515600" cy="1004032"/>
          </a:xfrm>
        </p:spPr>
      </p:pic>
    </p:spTree>
    <p:extLst>
      <p:ext uri="{BB962C8B-B14F-4D97-AF65-F5344CB8AC3E}">
        <p14:creationId xmlns:p14="http://schemas.microsoft.com/office/powerpoint/2010/main" val="48370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6873-E195-447A-A27F-3670C504ABE0}"/>
              </a:ext>
            </a:extLst>
          </p:cNvPr>
          <p:cNvSpPr>
            <a:spLocks noGrp="1"/>
          </p:cNvSpPr>
          <p:nvPr>
            <p:ph type="title"/>
          </p:nvPr>
        </p:nvSpPr>
        <p:spPr/>
        <p:txBody>
          <a:bodyPr>
            <a:normAutofit fontScale="90000"/>
          </a:bodyPr>
          <a:lstStyle/>
          <a:p>
            <a:r>
              <a:rPr lang="en-US" dirty="0"/>
              <a:t>Orange cluster: Cluster 4 (suburban residential areas)</a:t>
            </a:r>
            <a:br>
              <a:rPr lang="en-US" dirty="0"/>
            </a:br>
            <a:endParaRPr lang="en-US" dirty="0"/>
          </a:p>
        </p:txBody>
      </p:sp>
      <p:pic>
        <p:nvPicPr>
          <p:cNvPr id="5" name="Content Placeholder 4">
            <a:extLst>
              <a:ext uri="{FF2B5EF4-FFF2-40B4-BE49-F238E27FC236}">
                <a16:creationId xmlns:a16="http://schemas.microsoft.com/office/drawing/2014/main" id="{7E5B3EF2-F6F3-4032-9501-147537A38135}"/>
              </a:ext>
            </a:extLst>
          </p:cNvPr>
          <p:cNvPicPr>
            <a:picLocks noGrp="1" noChangeAspect="1"/>
          </p:cNvPicPr>
          <p:nvPr>
            <p:ph idx="1"/>
          </p:nvPr>
        </p:nvPicPr>
        <p:blipFill>
          <a:blip r:embed="rId2"/>
          <a:stretch>
            <a:fillRect/>
          </a:stretch>
        </p:blipFill>
        <p:spPr>
          <a:xfrm>
            <a:off x="838200" y="2456425"/>
            <a:ext cx="10515600" cy="972575"/>
          </a:xfrm>
        </p:spPr>
      </p:pic>
    </p:spTree>
    <p:extLst>
      <p:ext uri="{BB962C8B-B14F-4D97-AF65-F5344CB8AC3E}">
        <p14:creationId xmlns:p14="http://schemas.microsoft.com/office/powerpoint/2010/main" val="1973125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AEBE-5814-4833-AE17-56B99978983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4F4631A-215B-4690-8A07-85C8CCC240B6}"/>
              </a:ext>
            </a:extLst>
          </p:cNvPr>
          <p:cNvSpPr>
            <a:spLocks noGrp="1"/>
          </p:cNvSpPr>
          <p:nvPr>
            <p:ph idx="1"/>
          </p:nvPr>
        </p:nvSpPr>
        <p:spPr/>
        <p:txBody>
          <a:bodyPr/>
          <a:lstStyle/>
          <a:p>
            <a:r>
              <a:rPr lang="en-US" dirty="0"/>
              <a:t>It is advisable to set up a new coffee shop around cluster 1, 2, 3, and 4. Cluster 0 has many coffee shops around the area, so it is not advisable to open a business there due to unnecessary competition.</a:t>
            </a:r>
          </a:p>
          <a:p>
            <a:r>
              <a:rPr lang="en-US"/>
              <a:t>Final decision </a:t>
            </a:r>
            <a:r>
              <a:rPr lang="en-US" dirty="0"/>
              <a:t>on optimal restaurant location will be made by stakeholders based on specific characteristics of neighborhoods and locations in every recommended zone, taking into consideration additional factors like attractiveness of each location (proximity to park or water), levels of noise / proximity to major roads, real estate availability, prices, social and economic dynamics of every neighborhood etc.</a:t>
            </a:r>
          </a:p>
        </p:txBody>
      </p:sp>
    </p:spTree>
    <p:extLst>
      <p:ext uri="{BB962C8B-B14F-4D97-AF65-F5344CB8AC3E}">
        <p14:creationId xmlns:p14="http://schemas.microsoft.com/office/powerpoint/2010/main" val="1829128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A618-53E6-4683-BBA7-12D58A366987}"/>
              </a:ext>
            </a:extLst>
          </p:cNvPr>
          <p:cNvSpPr>
            <a:spLocks noGrp="1"/>
          </p:cNvSpPr>
          <p:nvPr>
            <p:ph type="title"/>
          </p:nvPr>
        </p:nvSpPr>
        <p:spPr/>
        <p:txBody>
          <a:bodyPr/>
          <a:lstStyle/>
          <a:p>
            <a:r>
              <a:rPr lang="en-US" dirty="0"/>
              <a:t>Predicting best areas to set up a business</a:t>
            </a:r>
          </a:p>
        </p:txBody>
      </p:sp>
      <p:sp>
        <p:nvSpPr>
          <p:cNvPr id="3" name="Content Placeholder 2">
            <a:extLst>
              <a:ext uri="{FF2B5EF4-FFF2-40B4-BE49-F238E27FC236}">
                <a16:creationId xmlns:a16="http://schemas.microsoft.com/office/drawing/2014/main" id="{DA493779-A2E6-4195-91FD-4EC9D3585122}"/>
              </a:ext>
            </a:extLst>
          </p:cNvPr>
          <p:cNvSpPr>
            <a:spLocks noGrp="1"/>
          </p:cNvSpPr>
          <p:nvPr>
            <p:ph idx="1"/>
          </p:nvPr>
        </p:nvSpPr>
        <p:spPr/>
        <p:txBody>
          <a:bodyPr/>
          <a:lstStyle/>
          <a:p>
            <a:r>
              <a:rPr lang="en-US" dirty="0"/>
              <a:t>Data Science can be used for determining the most optimal place to set up a business. </a:t>
            </a:r>
          </a:p>
          <a:p>
            <a:r>
              <a:rPr lang="en-US" dirty="0"/>
              <a:t>By using statistical measures we can determine the best areas by dividing them into different clusters</a:t>
            </a:r>
          </a:p>
          <a:p>
            <a:r>
              <a:rPr lang="en-US" dirty="0"/>
              <a:t>It can also be used for different industries as well. We can use it to determine socioeconomic status in different regions.</a:t>
            </a:r>
          </a:p>
        </p:txBody>
      </p:sp>
    </p:spTree>
    <p:extLst>
      <p:ext uri="{BB962C8B-B14F-4D97-AF65-F5344CB8AC3E}">
        <p14:creationId xmlns:p14="http://schemas.microsoft.com/office/powerpoint/2010/main" val="1199860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9353-5B6D-44FF-B174-F4320E9259DB}"/>
              </a:ext>
            </a:extLst>
          </p:cNvPr>
          <p:cNvSpPr>
            <a:spLocks noGrp="1"/>
          </p:cNvSpPr>
          <p:nvPr>
            <p:ph type="title"/>
          </p:nvPr>
        </p:nvSpPr>
        <p:spPr/>
        <p:txBody>
          <a:bodyPr/>
          <a:lstStyle/>
          <a:p>
            <a:r>
              <a:rPr lang="en-US" dirty="0"/>
              <a:t>Data acquisition and cleaning</a:t>
            </a:r>
          </a:p>
        </p:txBody>
      </p:sp>
      <p:sp>
        <p:nvSpPr>
          <p:cNvPr id="3" name="Content Placeholder 2">
            <a:extLst>
              <a:ext uri="{FF2B5EF4-FFF2-40B4-BE49-F238E27FC236}">
                <a16:creationId xmlns:a16="http://schemas.microsoft.com/office/drawing/2014/main" id="{97741C73-1C9B-47C0-84D6-8BE3148722AD}"/>
              </a:ext>
            </a:extLst>
          </p:cNvPr>
          <p:cNvSpPr>
            <a:spLocks noGrp="1"/>
          </p:cNvSpPr>
          <p:nvPr>
            <p:ph idx="1"/>
          </p:nvPr>
        </p:nvSpPr>
        <p:spPr/>
        <p:txBody>
          <a:bodyPr/>
          <a:lstStyle/>
          <a:p>
            <a:r>
              <a:rPr lang="en-US" dirty="0"/>
              <a:t>We use data that are readily available from Wikipedia to determine the region separation areas.</a:t>
            </a:r>
          </a:p>
          <a:p>
            <a:r>
              <a:rPr lang="en-US" dirty="0">
                <a:hlinkClick r:id="rId2"/>
              </a:rPr>
              <a:t>https://en.wikipedia.org/wiki/List_of_postal_codes_of_Canada:_M</a:t>
            </a:r>
            <a:endParaRPr lang="en-US" dirty="0"/>
          </a:p>
          <a:p>
            <a:r>
              <a:rPr lang="en-US" dirty="0"/>
              <a:t>There are 103 rows of data, but we only use 39 of them (because most are not in the Toronto boroughs)</a:t>
            </a:r>
          </a:p>
          <a:p>
            <a:r>
              <a:rPr lang="en-US" dirty="0"/>
              <a:t>Boroughs with no neighborhood name were also removed</a:t>
            </a:r>
          </a:p>
        </p:txBody>
      </p:sp>
    </p:spTree>
    <p:extLst>
      <p:ext uri="{BB962C8B-B14F-4D97-AF65-F5344CB8AC3E}">
        <p14:creationId xmlns:p14="http://schemas.microsoft.com/office/powerpoint/2010/main" val="191671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E05B-840F-4454-9EDD-30EFAB299C2C}"/>
              </a:ext>
            </a:extLst>
          </p:cNvPr>
          <p:cNvSpPr>
            <a:spLocks noGrp="1"/>
          </p:cNvSpPr>
          <p:nvPr>
            <p:ph type="title"/>
          </p:nvPr>
        </p:nvSpPr>
        <p:spPr/>
        <p:txBody>
          <a:bodyPr/>
          <a:lstStyle/>
          <a:p>
            <a:r>
              <a:rPr lang="en-US" dirty="0"/>
              <a:t>Maps of boroughs used</a:t>
            </a:r>
          </a:p>
        </p:txBody>
      </p:sp>
      <p:pic>
        <p:nvPicPr>
          <p:cNvPr id="5" name="Content Placeholder 4">
            <a:extLst>
              <a:ext uri="{FF2B5EF4-FFF2-40B4-BE49-F238E27FC236}">
                <a16:creationId xmlns:a16="http://schemas.microsoft.com/office/drawing/2014/main" id="{3745E769-CDB5-40A7-A919-1DF00DCFAF54}"/>
              </a:ext>
            </a:extLst>
          </p:cNvPr>
          <p:cNvPicPr>
            <a:picLocks noGrp="1" noChangeAspect="1"/>
          </p:cNvPicPr>
          <p:nvPr>
            <p:ph idx="1"/>
          </p:nvPr>
        </p:nvPicPr>
        <p:blipFill>
          <a:blip r:embed="rId2"/>
          <a:stretch>
            <a:fillRect/>
          </a:stretch>
        </p:blipFill>
        <p:spPr>
          <a:xfrm>
            <a:off x="2461594" y="2286000"/>
            <a:ext cx="6844950" cy="4022725"/>
          </a:xfrm>
        </p:spPr>
      </p:pic>
    </p:spTree>
    <p:extLst>
      <p:ext uri="{BB962C8B-B14F-4D97-AF65-F5344CB8AC3E}">
        <p14:creationId xmlns:p14="http://schemas.microsoft.com/office/powerpoint/2010/main" val="2282197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A6F0-4570-4EFE-B4DE-E1D98240D8DD}"/>
              </a:ext>
            </a:extLst>
          </p:cNvPr>
          <p:cNvSpPr>
            <a:spLocks noGrp="1"/>
          </p:cNvSpPr>
          <p:nvPr>
            <p:ph type="title"/>
          </p:nvPr>
        </p:nvSpPr>
        <p:spPr/>
        <p:txBody>
          <a:bodyPr/>
          <a:lstStyle/>
          <a:p>
            <a:r>
              <a:rPr lang="en-US" dirty="0"/>
              <a:t>Top 10 frequently visited venues around Toronto regions</a:t>
            </a:r>
          </a:p>
        </p:txBody>
      </p:sp>
      <p:pic>
        <p:nvPicPr>
          <p:cNvPr id="5" name="Content Placeholder 4">
            <a:extLst>
              <a:ext uri="{FF2B5EF4-FFF2-40B4-BE49-F238E27FC236}">
                <a16:creationId xmlns:a16="http://schemas.microsoft.com/office/drawing/2014/main" id="{13ED4E04-BDE9-46A8-A850-E960EEDA1669}"/>
              </a:ext>
            </a:extLst>
          </p:cNvPr>
          <p:cNvPicPr>
            <a:picLocks noGrp="1" noChangeAspect="1"/>
          </p:cNvPicPr>
          <p:nvPr>
            <p:ph idx="1"/>
          </p:nvPr>
        </p:nvPicPr>
        <p:blipFill>
          <a:blip r:embed="rId2"/>
          <a:stretch>
            <a:fillRect/>
          </a:stretch>
        </p:blipFill>
        <p:spPr>
          <a:xfrm>
            <a:off x="2743667" y="2286000"/>
            <a:ext cx="6280803" cy="4022725"/>
          </a:xfrm>
        </p:spPr>
      </p:pic>
    </p:spTree>
    <p:extLst>
      <p:ext uri="{BB962C8B-B14F-4D97-AF65-F5344CB8AC3E}">
        <p14:creationId xmlns:p14="http://schemas.microsoft.com/office/powerpoint/2010/main" val="388147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3765-2BEB-489D-90B4-6C5E4301A5B5}"/>
              </a:ext>
            </a:extLst>
          </p:cNvPr>
          <p:cNvSpPr>
            <a:spLocks noGrp="1"/>
          </p:cNvSpPr>
          <p:nvPr>
            <p:ph type="title"/>
          </p:nvPr>
        </p:nvSpPr>
        <p:spPr/>
        <p:txBody>
          <a:bodyPr/>
          <a:lstStyle/>
          <a:p>
            <a:r>
              <a:rPr lang="en-US" dirty="0"/>
              <a:t>Map of boroughs after being clustered</a:t>
            </a:r>
          </a:p>
        </p:txBody>
      </p:sp>
      <p:pic>
        <p:nvPicPr>
          <p:cNvPr id="5" name="Content Placeholder 4">
            <a:extLst>
              <a:ext uri="{FF2B5EF4-FFF2-40B4-BE49-F238E27FC236}">
                <a16:creationId xmlns:a16="http://schemas.microsoft.com/office/drawing/2014/main" id="{2B59EDD3-D9F5-4C40-9981-3A945B3274BC}"/>
              </a:ext>
            </a:extLst>
          </p:cNvPr>
          <p:cNvPicPr>
            <a:picLocks noGrp="1" noChangeAspect="1"/>
          </p:cNvPicPr>
          <p:nvPr>
            <p:ph idx="1"/>
          </p:nvPr>
        </p:nvPicPr>
        <p:blipFill>
          <a:blip r:embed="rId2"/>
          <a:stretch>
            <a:fillRect/>
          </a:stretch>
        </p:blipFill>
        <p:spPr>
          <a:xfrm>
            <a:off x="714931" y="1690688"/>
            <a:ext cx="6504035" cy="4351338"/>
          </a:xfrm>
        </p:spPr>
      </p:pic>
      <p:sp>
        <p:nvSpPr>
          <p:cNvPr id="6" name="TextBox 5">
            <a:extLst>
              <a:ext uri="{FF2B5EF4-FFF2-40B4-BE49-F238E27FC236}">
                <a16:creationId xmlns:a16="http://schemas.microsoft.com/office/drawing/2014/main" id="{71453BAB-2A77-45C6-A9E6-56C92C305593}"/>
              </a:ext>
            </a:extLst>
          </p:cNvPr>
          <p:cNvSpPr txBox="1"/>
          <p:nvPr/>
        </p:nvSpPr>
        <p:spPr>
          <a:xfrm>
            <a:off x="7704161" y="1910687"/>
            <a:ext cx="3649639" cy="2862322"/>
          </a:xfrm>
          <a:prstGeom prst="rect">
            <a:avLst/>
          </a:prstGeom>
          <a:noFill/>
        </p:spPr>
        <p:txBody>
          <a:bodyPr wrap="square" rtlCol="0">
            <a:spAutoFit/>
          </a:bodyPr>
          <a:lstStyle/>
          <a:p>
            <a:r>
              <a:rPr lang="en-US" dirty="0"/>
              <a:t>Red cluster: Cluster 0 (places with coffee shops and beach)</a:t>
            </a:r>
          </a:p>
          <a:p>
            <a:r>
              <a:rPr lang="en-US" dirty="0"/>
              <a:t>Purple cluster: Cluster 1 (places with many outdoor areas)</a:t>
            </a:r>
          </a:p>
          <a:p>
            <a:r>
              <a:rPr lang="en-US" dirty="0"/>
              <a:t>Blue cluster: Cluster 2 (Toronto Airport)</a:t>
            </a:r>
          </a:p>
          <a:p>
            <a:r>
              <a:rPr lang="en-US" dirty="0"/>
              <a:t>Cyan cluster: Cluster 3 (places with many exercise venues)</a:t>
            </a:r>
          </a:p>
          <a:p>
            <a:r>
              <a:rPr lang="en-US" dirty="0"/>
              <a:t>Orange cluster: Cluster 4 (suburban residential areas)</a:t>
            </a:r>
          </a:p>
        </p:txBody>
      </p:sp>
    </p:spTree>
    <p:extLst>
      <p:ext uri="{BB962C8B-B14F-4D97-AF65-F5344CB8AC3E}">
        <p14:creationId xmlns:p14="http://schemas.microsoft.com/office/powerpoint/2010/main" val="2277223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34292-AC4B-4E8A-A0CC-82D2AE43EDA2}"/>
              </a:ext>
            </a:extLst>
          </p:cNvPr>
          <p:cNvSpPr>
            <a:spLocks noGrp="1"/>
          </p:cNvSpPr>
          <p:nvPr>
            <p:ph type="title"/>
          </p:nvPr>
        </p:nvSpPr>
        <p:spPr/>
        <p:txBody>
          <a:bodyPr/>
          <a:lstStyle/>
          <a:p>
            <a:r>
              <a:rPr lang="en-US" dirty="0"/>
              <a:t>Cluster 0 (places with coffee shop or beach on the top 3 most frequently visited)</a:t>
            </a:r>
          </a:p>
        </p:txBody>
      </p:sp>
      <p:pic>
        <p:nvPicPr>
          <p:cNvPr id="5" name="Content Placeholder 4">
            <a:extLst>
              <a:ext uri="{FF2B5EF4-FFF2-40B4-BE49-F238E27FC236}">
                <a16:creationId xmlns:a16="http://schemas.microsoft.com/office/drawing/2014/main" id="{F286E9C3-7224-40F8-9D86-DB7442D82EF7}"/>
              </a:ext>
            </a:extLst>
          </p:cNvPr>
          <p:cNvPicPr>
            <a:picLocks noGrp="1" noChangeAspect="1"/>
          </p:cNvPicPr>
          <p:nvPr>
            <p:ph idx="1"/>
          </p:nvPr>
        </p:nvPicPr>
        <p:blipFill>
          <a:blip r:embed="rId2"/>
          <a:stretch>
            <a:fillRect/>
          </a:stretch>
        </p:blipFill>
        <p:spPr>
          <a:xfrm>
            <a:off x="2459585" y="2286000"/>
            <a:ext cx="6848967" cy="4022725"/>
          </a:xfrm>
        </p:spPr>
      </p:pic>
    </p:spTree>
    <p:extLst>
      <p:ext uri="{BB962C8B-B14F-4D97-AF65-F5344CB8AC3E}">
        <p14:creationId xmlns:p14="http://schemas.microsoft.com/office/powerpoint/2010/main" val="3958917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E195A-3B67-469F-8624-F251D579D4BA}"/>
              </a:ext>
            </a:extLst>
          </p:cNvPr>
          <p:cNvSpPr>
            <a:spLocks noGrp="1"/>
          </p:cNvSpPr>
          <p:nvPr>
            <p:ph type="title"/>
          </p:nvPr>
        </p:nvSpPr>
        <p:spPr/>
        <p:txBody>
          <a:bodyPr>
            <a:normAutofit/>
          </a:bodyPr>
          <a:lstStyle/>
          <a:p>
            <a:r>
              <a:rPr lang="en-US" dirty="0"/>
              <a:t>Purple cluster: Cluster 1 (places with many outdoor areas)</a:t>
            </a:r>
          </a:p>
        </p:txBody>
      </p:sp>
      <p:pic>
        <p:nvPicPr>
          <p:cNvPr id="5" name="Content Placeholder 4">
            <a:extLst>
              <a:ext uri="{FF2B5EF4-FFF2-40B4-BE49-F238E27FC236}">
                <a16:creationId xmlns:a16="http://schemas.microsoft.com/office/drawing/2014/main" id="{A7ABA600-0886-4CCA-886D-3E7D14DDD5AE}"/>
              </a:ext>
            </a:extLst>
          </p:cNvPr>
          <p:cNvPicPr>
            <a:picLocks noGrp="1" noChangeAspect="1"/>
          </p:cNvPicPr>
          <p:nvPr>
            <p:ph idx="1"/>
          </p:nvPr>
        </p:nvPicPr>
        <p:blipFill>
          <a:blip r:embed="rId2"/>
          <a:stretch>
            <a:fillRect/>
          </a:stretch>
        </p:blipFill>
        <p:spPr>
          <a:xfrm>
            <a:off x="838200" y="2683801"/>
            <a:ext cx="10515600" cy="745199"/>
          </a:xfrm>
        </p:spPr>
      </p:pic>
    </p:spTree>
    <p:extLst>
      <p:ext uri="{BB962C8B-B14F-4D97-AF65-F5344CB8AC3E}">
        <p14:creationId xmlns:p14="http://schemas.microsoft.com/office/powerpoint/2010/main" val="37217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0939-F8B7-4964-852E-22E56C3752E6}"/>
              </a:ext>
            </a:extLst>
          </p:cNvPr>
          <p:cNvSpPr>
            <a:spLocks noGrp="1"/>
          </p:cNvSpPr>
          <p:nvPr>
            <p:ph type="title"/>
          </p:nvPr>
        </p:nvSpPr>
        <p:spPr/>
        <p:txBody>
          <a:bodyPr/>
          <a:lstStyle/>
          <a:p>
            <a:r>
              <a:rPr lang="en-US" dirty="0"/>
              <a:t>Blue cluster: Cluster 2 (Toronto Airport)</a:t>
            </a:r>
          </a:p>
        </p:txBody>
      </p:sp>
      <p:pic>
        <p:nvPicPr>
          <p:cNvPr id="5" name="Content Placeholder 4">
            <a:extLst>
              <a:ext uri="{FF2B5EF4-FFF2-40B4-BE49-F238E27FC236}">
                <a16:creationId xmlns:a16="http://schemas.microsoft.com/office/drawing/2014/main" id="{91C38D28-4636-474A-85C6-B3DCC6AC717B}"/>
              </a:ext>
            </a:extLst>
          </p:cNvPr>
          <p:cNvPicPr>
            <a:picLocks noGrp="1" noChangeAspect="1"/>
          </p:cNvPicPr>
          <p:nvPr>
            <p:ph idx="1"/>
          </p:nvPr>
        </p:nvPicPr>
        <p:blipFill>
          <a:blip r:embed="rId2"/>
          <a:stretch>
            <a:fillRect/>
          </a:stretch>
        </p:blipFill>
        <p:spPr>
          <a:xfrm>
            <a:off x="838200" y="2534180"/>
            <a:ext cx="10515600" cy="894820"/>
          </a:xfrm>
        </p:spPr>
      </p:pic>
    </p:spTree>
    <p:extLst>
      <p:ext uri="{BB962C8B-B14F-4D97-AF65-F5344CB8AC3E}">
        <p14:creationId xmlns:p14="http://schemas.microsoft.com/office/powerpoint/2010/main" val="37901803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22</TotalTime>
  <Words>392</Words>
  <Application>Microsoft Office PowerPoint</Application>
  <PresentationFormat>Widescreen</PresentationFormat>
  <Paragraphs>26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Tw Cen MT</vt:lpstr>
      <vt:lpstr>Tw Cen MT Condensed</vt:lpstr>
      <vt:lpstr>Wingdings 3</vt:lpstr>
      <vt:lpstr>Integral</vt:lpstr>
      <vt:lpstr>Using Data Science for business purpose</vt:lpstr>
      <vt:lpstr>Predicting best areas to set up a business</vt:lpstr>
      <vt:lpstr>Data acquisition and cleaning</vt:lpstr>
      <vt:lpstr>Maps of boroughs used</vt:lpstr>
      <vt:lpstr>Top 10 frequently visited venues around Toronto regions</vt:lpstr>
      <vt:lpstr>Map of boroughs after being clustered</vt:lpstr>
      <vt:lpstr>Cluster 0 (places with coffee shop or beach on the top 3 most frequently visited)</vt:lpstr>
      <vt:lpstr>Purple cluster: Cluster 1 (places with many outdoor areas)</vt:lpstr>
      <vt:lpstr>Blue cluster: Cluster 2 (Toronto Airport)</vt:lpstr>
      <vt:lpstr>Cyan cluster: Cluster 3 (places with many exercise venues)</vt:lpstr>
      <vt:lpstr>Orange cluster: Cluster 4 (suburban residential areas)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Science for business purpose</dc:title>
  <dc:creator>Amin, Jaison</dc:creator>
  <cp:lastModifiedBy>Amin, Jaison</cp:lastModifiedBy>
  <cp:revision>4</cp:revision>
  <dcterms:created xsi:type="dcterms:W3CDTF">2020-08-13T19:01:51Z</dcterms:created>
  <dcterms:modified xsi:type="dcterms:W3CDTF">2020-08-13T19:24:01Z</dcterms:modified>
</cp:coreProperties>
</file>